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58" r:id="rId4"/>
    <p:sldId id="262" r:id="rId5"/>
    <p:sldId id="264" r:id="rId6"/>
    <p:sldId id="266" r:id="rId7"/>
    <p:sldId id="259" r:id="rId8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06" d="100"/>
          <a:sy n="106" d="100"/>
        </p:scale>
        <p:origin x="13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9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2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9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1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7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6/17/25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4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9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6/17/25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3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inkedin.com/in/gideon-karim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87D111-0A9D-421B-84EB-FC5811C3A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64D7E-06DA-49C2-98D1-4C063EBE9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1B7231-4CA0-4EF0-A0F6-BBC5D2289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16C7D2-2C2B-45A2-B877-AD7F29D21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E4B7AF-75AF-445E-9C56-25B6004E3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F9A02B0-84CC-4983-8CA2-DA39E73F2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B12A9E-E8F5-4BB6-9FAC-B7528DB78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4E08A66-700A-4A93-8C53-51D5607B8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E4E565-75A8-4E72-8D5F-0B62E6B49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F1FD7EC-834D-4087-9B69-7793E1A5B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E4853CF-E211-4741-8BB6-936918F20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8328EE-5DD9-49DB-AD4B-4F0A76A0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404B81F-9DCC-4C62-8962-2B6C36255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1ED921-643C-4B5B-86E6-99E818479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D09725-F1B5-4342-A3A6-25BDC7261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C5251DB-B92C-4E4E-9BAE-B3EB8A9A3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2389C50-96FA-4F8E-A890-EE4967379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97D116-7C85-4317-8284-E647BAFC3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D6ED932-F3DD-4BB6-8FC3-6E205965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50A286-F068-43D3-8DEA-272E28F30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F3A2DA1-C0E2-44DE-AAA4-D2F262CB3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D8CC984-8A5C-4205-9CE0-218DA79F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12901BA-B376-4054-8C31-BE75DF480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2BA8E1-2C05-43A7-AABF-8D614E07D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D58E52-4C85-48FF-ADA3-F8F66B995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C61787A-32B8-440E-B1A5-1CAEC9D11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D651FB-65B3-4DBD-9428-084075111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4A6116-8F7B-4C9A-9B9D-EF25C8BFA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4CC776F-EA3D-4898-9730-88C6605FD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81A3030-F8B6-4D5E-8A8F-7CE0C81E9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9129F1-E775-4904-9569-F08FA175D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C93E5BB-B3BE-4416-A1B2-5A2CDA8B0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3FD179A-45E8-4D8F-8F75-6E4A266F8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761B11-CC47-4A26-1B5D-AE5D18271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24" y="746840"/>
            <a:ext cx="5395631" cy="5415739"/>
          </a:xfrm>
        </p:spPr>
        <p:txBody>
          <a:bodyPr anchor="ctr">
            <a:normAutofit/>
          </a:bodyPr>
          <a:lstStyle/>
          <a:p>
            <a:r>
              <a:rPr lang="en-KE" dirty="0"/>
              <a:t>Building Products That Customers Want</a:t>
            </a: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729E7B49-E1D9-4EAE-8B30-D958A9580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2" y="314485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2BA0570-7BB5-4FB7-B41A-048CE0327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316" y="-3109"/>
            <a:ext cx="6098262" cy="6861109"/>
          </a:xfrm>
          <a:custGeom>
            <a:avLst/>
            <a:gdLst>
              <a:gd name="connsiteX0" fmla="*/ 2247706 w 6098262"/>
              <a:gd name="connsiteY0" fmla="*/ 0 h 6861109"/>
              <a:gd name="connsiteX1" fmla="*/ 6098262 w 6098262"/>
              <a:gd name="connsiteY1" fmla="*/ 0 h 6861109"/>
              <a:gd name="connsiteX2" fmla="*/ 6098262 w 6098262"/>
              <a:gd name="connsiteY2" fmla="*/ 6861109 h 6861109"/>
              <a:gd name="connsiteX3" fmla="*/ 2247706 w 6098262"/>
              <a:gd name="connsiteY3" fmla="*/ 6861109 h 6861109"/>
              <a:gd name="connsiteX4" fmla="*/ 2247706 w 6098262"/>
              <a:gd name="connsiteY4" fmla="*/ 6857999 h 6861109"/>
              <a:gd name="connsiteX5" fmla="*/ 274850 w 6098262"/>
              <a:gd name="connsiteY5" fmla="*/ 6857999 h 6861109"/>
              <a:gd name="connsiteX6" fmla="*/ 954409 w 6098262"/>
              <a:gd name="connsiteY6" fmla="*/ 1 h 6861109"/>
              <a:gd name="connsiteX7" fmla="*/ 2247706 w 6098262"/>
              <a:gd name="connsiteY7" fmla="*/ 1 h 68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62" h="6861109">
                <a:moveTo>
                  <a:pt x="2247706" y="0"/>
                </a:moveTo>
                <a:lnTo>
                  <a:pt x="6098262" y="0"/>
                </a:lnTo>
                <a:lnTo>
                  <a:pt x="6098262" y="6861109"/>
                </a:lnTo>
                <a:lnTo>
                  <a:pt x="2247706" y="6861109"/>
                </a:lnTo>
                <a:lnTo>
                  <a:pt x="2247706" y="6857999"/>
                </a:lnTo>
                <a:lnTo>
                  <a:pt x="274850" y="6857999"/>
                </a:lnTo>
                <a:cubicBezTo>
                  <a:pt x="-619306" y="3429000"/>
                  <a:pt x="954409" y="3429000"/>
                  <a:pt x="954409" y="1"/>
                </a:cubicBezTo>
                <a:lnTo>
                  <a:pt x="22477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1EEE5295-753C-3359-58C7-946E6E50F7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l="8056" r="3064" b="1"/>
          <a:stretch/>
        </p:blipFill>
        <p:spPr>
          <a:xfrm>
            <a:off x="6097316" y="-3108"/>
            <a:ext cx="6098262" cy="6861108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8C6EFF-217E-239C-FC5E-1DB1FD3D0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3659" y="3674327"/>
            <a:ext cx="4862757" cy="2415793"/>
          </a:xfrm>
        </p:spPr>
        <p:txBody>
          <a:bodyPr anchor="b">
            <a:normAutofit/>
          </a:bodyPr>
          <a:lstStyle/>
          <a:p>
            <a:pPr algn="r"/>
            <a:r>
              <a:rPr lang="en-KE" dirty="0">
                <a:solidFill>
                  <a:srgbClr val="FFFFFF"/>
                </a:solidFill>
              </a:rPr>
              <a:t>By Gideon Karimi</a:t>
            </a:r>
          </a:p>
          <a:p>
            <a:pPr algn="r"/>
            <a:r>
              <a:rPr lang="en-KE" dirty="0">
                <a:solidFill>
                  <a:srgbClr val="FFFFFF"/>
                </a:solidFill>
              </a:rPr>
              <a:t>Chief Solutions Officer</a:t>
            </a:r>
          </a:p>
          <a:p>
            <a:pPr algn="r"/>
            <a:r>
              <a:rPr lang="en-KE" dirty="0">
                <a:solidFill>
                  <a:srgbClr val="FFFFFF"/>
                </a:solidFill>
              </a:rPr>
              <a:t>Product Flows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1D410-F59D-5539-D1AE-9CC87FA5768E}"/>
              </a:ext>
            </a:extLst>
          </p:cNvPr>
          <p:cNvSpPr txBox="1"/>
          <p:nvPr/>
        </p:nvSpPr>
        <p:spPr>
          <a:xfrm>
            <a:off x="627241" y="5228091"/>
            <a:ext cx="510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dirty="0"/>
              <a:t>From MVP to Product Market Fit</a:t>
            </a:r>
          </a:p>
        </p:txBody>
      </p:sp>
    </p:spTree>
    <p:extLst>
      <p:ext uri="{BB962C8B-B14F-4D97-AF65-F5344CB8AC3E}">
        <p14:creationId xmlns:p14="http://schemas.microsoft.com/office/powerpoint/2010/main" val="3424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BF953-2CCF-DD76-DD5B-190D4EB58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D76D-814E-59C2-D0B9-119CB5E6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4" y="276837"/>
            <a:ext cx="5464806" cy="623784"/>
          </a:xfrm>
        </p:spPr>
        <p:txBody>
          <a:bodyPr>
            <a:normAutofit fontScale="90000"/>
          </a:bodyPr>
          <a:lstStyle/>
          <a:p>
            <a:r>
              <a:rPr lang="en-KE" dirty="0">
                <a:solidFill>
                  <a:schemeClr val="tx2"/>
                </a:solidFill>
              </a:rPr>
              <a:t>Gideon Karimi Profile</a:t>
            </a:r>
          </a:p>
        </p:txBody>
      </p:sp>
      <p:sp>
        <p:nvSpPr>
          <p:cNvPr id="124" name="Content Placeholder 7">
            <a:extLst>
              <a:ext uri="{FF2B5EF4-FFF2-40B4-BE49-F238E27FC236}">
                <a16:creationId xmlns:a16="http://schemas.microsoft.com/office/drawing/2014/main" id="{1B04EB44-9306-9DF1-21BC-56650CCB3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740"/>
            <a:ext cx="6633917" cy="5228469"/>
          </a:xfrm>
        </p:spPr>
        <p:txBody>
          <a:bodyPr>
            <a:normAutofit/>
          </a:bodyPr>
          <a:lstStyle/>
          <a:p>
            <a:r>
              <a:rPr lang="en-GB" sz="1800" dirty="0"/>
              <a:t>E</a:t>
            </a:r>
            <a:r>
              <a:rPr lang="en-KE" sz="1800" dirty="0">
                <a:solidFill>
                  <a:schemeClr val="tx2"/>
                </a:solidFill>
              </a:rPr>
              <a:t>xperienced Commercial Leader with +19 Years experience building innovative customer focused solutions.</a:t>
            </a:r>
          </a:p>
          <a:p>
            <a:pPr marL="0" indent="0">
              <a:buNone/>
            </a:pPr>
            <a:r>
              <a:rPr lang="en-KE" sz="1800" dirty="0">
                <a:solidFill>
                  <a:schemeClr val="tx2"/>
                </a:solidFill>
              </a:rPr>
              <a:t> </a:t>
            </a:r>
          </a:p>
          <a:p>
            <a:r>
              <a:rPr lang="en-KE" sz="1800" dirty="0">
                <a:solidFill>
                  <a:schemeClr val="tx2"/>
                </a:solidFill>
              </a:rPr>
              <a:t>Chief Solutions Officer at Product Flows LTD</a:t>
            </a:r>
          </a:p>
          <a:p>
            <a:r>
              <a:rPr lang="en-US" sz="1800" dirty="0"/>
              <a:t>Ex </a:t>
            </a:r>
            <a:r>
              <a:rPr lang="en-KE" sz="1800" dirty="0"/>
              <a:t>Head of Products at Safaricom PLC</a:t>
            </a:r>
          </a:p>
          <a:p>
            <a:endParaRPr lang="en-KE" sz="1800" dirty="0">
              <a:solidFill>
                <a:schemeClr val="tx2"/>
              </a:solidFill>
            </a:endParaRPr>
          </a:p>
          <a:p>
            <a:endParaRPr lang="en-KE" sz="1800" dirty="0">
              <a:solidFill>
                <a:schemeClr val="tx2"/>
              </a:solidFill>
            </a:endParaRPr>
          </a:p>
          <a:p>
            <a:r>
              <a:rPr lang="en-KE" sz="1800" dirty="0">
                <a:solidFill>
                  <a:schemeClr val="tx2"/>
                </a:solidFill>
              </a:rPr>
              <a:t>Drove Growth of Safaricom Mobile Internet Business through delivery of customer centric products.</a:t>
            </a:r>
          </a:p>
          <a:p>
            <a:endParaRPr lang="en-KE" sz="1800" dirty="0">
              <a:solidFill>
                <a:schemeClr val="tx2"/>
              </a:solidFill>
            </a:endParaRPr>
          </a:p>
          <a:p>
            <a:r>
              <a:rPr lang="en-GB" sz="1800" dirty="0">
                <a:solidFill>
                  <a:schemeClr val="tx2"/>
                </a:solidFill>
                <a:hlinkClick r:id="rId2"/>
              </a:rPr>
              <a:t>https://www.linkedin.com/in/gideon-karimi/</a:t>
            </a:r>
            <a:endParaRPr lang="en-GB" sz="1800" dirty="0">
              <a:solidFill>
                <a:schemeClr val="tx2"/>
              </a:solidFill>
            </a:endParaRPr>
          </a:p>
          <a:p>
            <a:endParaRPr lang="en-KE" sz="18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2AAAB-9787-D600-542B-CAEDBA942F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21" t="-602" r="121" b="34040"/>
          <a:stretch/>
        </p:blipFill>
        <p:spPr>
          <a:xfrm>
            <a:off x="8195205" y="1473699"/>
            <a:ext cx="3199901" cy="3199901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127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CFA1-3F02-C6E9-B754-1577B293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1093923"/>
            <a:ext cx="10068329" cy="1442463"/>
          </a:xfrm>
        </p:spPr>
        <p:txBody>
          <a:bodyPr/>
          <a:lstStyle/>
          <a:p>
            <a:r>
              <a:rPr lang="en-KE" dirty="0"/>
              <a:t>To Have A Market Fit Product You Need To Be Customer Obsessed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3D8E3-693C-91AC-A577-5428E7040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25" y="3100488"/>
            <a:ext cx="1558522" cy="1159815"/>
          </a:xfrm>
        </p:spPr>
        <p:txBody>
          <a:bodyPr/>
          <a:lstStyle/>
          <a:p>
            <a:pPr marL="0" indent="0">
              <a:buNone/>
            </a:pPr>
            <a:r>
              <a:rPr lang="en-KE" b="1" dirty="0"/>
              <a:t>Get Rich Customer Insight</a:t>
            </a:r>
            <a:endParaRPr lang="en-K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439C54-6CEB-0A7C-EEAD-CF59DE7392AD}"/>
              </a:ext>
            </a:extLst>
          </p:cNvPr>
          <p:cNvSpPr txBox="1">
            <a:spLocks/>
          </p:cNvSpPr>
          <p:nvPr/>
        </p:nvSpPr>
        <p:spPr>
          <a:xfrm>
            <a:off x="5144976" y="3147784"/>
            <a:ext cx="1558521" cy="10652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KE" b="1" dirty="0"/>
              <a:t>Build The Right Product </a:t>
            </a:r>
            <a:endParaRPr lang="en-K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830DA8-6912-99AF-343E-265CE2D0B1BD}"/>
              </a:ext>
            </a:extLst>
          </p:cNvPr>
          <p:cNvSpPr txBox="1">
            <a:spLocks/>
          </p:cNvSpPr>
          <p:nvPr/>
        </p:nvSpPr>
        <p:spPr>
          <a:xfrm>
            <a:off x="8311193" y="3119673"/>
            <a:ext cx="1558521" cy="10652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KE" b="1" dirty="0"/>
              <a:t>Understand Your User Base</a:t>
            </a:r>
            <a:endParaRPr lang="en-KE" dirty="0"/>
          </a:p>
        </p:txBody>
      </p:sp>
      <p:sp>
        <p:nvSpPr>
          <p:cNvPr id="7" name="Plus 6">
            <a:extLst>
              <a:ext uri="{FF2B5EF4-FFF2-40B4-BE49-F238E27FC236}">
                <a16:creationId xmlns:a16="http://schemas.microsoft.com/office/drawing/2014/main" id="{51F8FD3E-5F5C-B79A-FF60-954E1FA968D9}"/>
              </a:ext>
            </a:extLst>
          </p:cNvPr>
          <p:cNvSpPr/>
          <p:nvPr/>
        </p:nvSpPr>
        <p:spPr>
          <a:xfrm>
            <a:off x="3867919" y="3333556"/>
            <a:ext cx="641131" cy="693683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8" name="Plus 7">
            <a:extLst>
              <a:ext uri="{FF2B5EF4-FFF2-40B4-BE49-F238E27FC236}">
                <a16:creationId xmlns:a16="http://schemas.microsoft.com/office/drawing/2014/main" id="{3CA1EB40-F6A5-EE19-81C5-2C734FBDA9EC}"/>
              </a:ext>
            </a:extLst>
          </p:cNvPr>
          <p:cNvSpPr/>
          <p:nvPr/>
        </p:nvSpPr>
        <p:spPr>
          <a:xfrm>
            <a:off x="7034136" y="3333555"/>
            <a:ext cx="641131" cy="693683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6EB7CF-AAF2-F170-5C0B-D5D140A33CEA}"/>
              </a:ext>
            </a:extLst>
          </p:cNvPr>
          <p:cNvSpPr txBox="1">
            <a:spLocks/>
          </p:cNvSpPr>
          <p:nvPr/>
        </p:nvSpPr>
        <p:spPr>
          <a:xfrm>
            <a:off x="3014609" y="5014197"/>
            <a:ext cx="6081823" cy="44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KE" b="1" dirty="0"/>
              <a:t>Experiment At Each Stages</a:t>
            </a:r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AEE4C9DD-820D-8B1F-A6A0-E02508FA3AE0}"/>
              </a:ext>
            </a:extLst>
          </p:cNvPr>
          <p:cNvSpPr/>
          <p:nvPr/>
        </p:nvSpPr>
        <p:spPr>
          <a:xfrm>
            <a:off x="3014609" y="5458548"/>
            <a:ext cx="6081823" cy="26581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415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582D2-35CD-0FCB-CA91-F09F12278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3B85-B346-2C69-FA80-1E614588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1573619"/>
            <a:ext cx="11264215" cy="594795"/>
          </a:xfrm>
        </p:spPr>
        <p:txBody>
          <a:bodyPr>
            <a:noAutofit/>
          </a:bodyPr>
          <a:lstStyle/>
          <a:p>
            <a:r>
              <a:rPr lang="en-KE" dirty="0"/>
              <a:t>Get Rich Customer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93346-122D-754A-5B3A-14A31653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680" y="2494626"/>
            <a:ext cx="3423720" cy="1088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KE" u="sng" dirty="0"/>
              <a:t>Stated Feedback</a:t>
            </a:r>
          </a:p>
          <a:p>
            <a:r>
              <a:rPr lang="en-KE" dirty="0"/>
              <a:t>Surveys, Social Media etc</a:t>
            </a:r>
          </a:p>
          <a:p>
            <a:endParaRPr lang="en-KE" dirty="0"/>
          </a:p>
          <a:p>
            <a:endParaRPr lang="en-K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9F8C9A-574E-3A28-D72C-73297DD0E3F8}"/>
              </a:ext>
            </a:extLst>
          </p:cNvPr>
          <p:cNvSpPr txBox="1">
            <a:spLocks/>
          </p:cNvSpPr>
          <p:nvPr/>
        </p:nvSpPr>
        <p:spPr>
          <a:xfrm>
            <a:off x="6511364" y="2494625"/>
            <a:ext cx="3884071" cy="108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KE" u="sng" dirty="0"/>
              <a:t>Unstated Feedback</a:t>
            </a:r>
          </a:p>
          <a:p>
            <a:r>
              <a:rPr lang="en-KE" dirty="0"/>
              <a:t>Observation, Gut feel etc</a:t>
            </a:r>
          </a:p>
          <a:p>
            <a:endParaRPr lang="en-KE" dirty="0"/>
          </a:p>
          <a:p>
            <a:endParaRPr lang="en-KE" dirty="0"/>
          </a:p>
          <a:p>
            <a:endParaRPr lang="en-KE" dirty="0"/>
          </a:p>
          <a:p>
            <a:endParaRPr lang="en-KE" dirty="0"/>
          </a:p>
          <a:p>
            <a:endParaRPr lang="en-K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C086B1-ED84-3B9A-E5DC-599BACD49D6D}"/>
              </a:ext>
            </a:extLst>
          </p:cNvPr>
          <p:cNvSpPr txBox="1">
            <a:spLocks/>
          </p:cNvSpPr>
          <p:nvPr/>
        </p:nvSpPr>
        <p:spPr>
          <a:xfrm>
            <a:off x="2612575" y="4014114"/>
            <a:ext cx="6966849" cy="969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KE" sz="2400" dirty="0"/>
              <a:t>Case Study : The ”Data Dark Customer Research in collaboration with Google” that led to the birth of Lipa Mdogo Mdogo, Device Assembly, Data deals etc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02F116-B31B-4893-AB44-61DEDFAC4F94}"/>
              </a:ext>
            </a:extLst>
          </p:cNvPr>
          <p:cNvSpPr txBox="1">
            <a:spLocks/>
          </p:cNvSpPr>
          <p:nvPr/>
        </p:nvSpPr>
        <p:spPr>
          <a:xfrm>
            <a:off x="3528219" y="5730972"/>
            <a:ext cx="5135562" cy="45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KE" i="1" dirty="0"/>
              <a:t>“Listen Keenly to Understand Deeply”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A9307D-84DC-7E49-FBAD-C96045C5EDA1}"/>
              </a:ext>
            </a:extLst>
          </p:cNvPr>
          <p:cNvCxnSpPr/>
          <p:nvPr/>
        </p:nvCxnSpPr>
        <p:spPr>
          <a:xfrm>
            <a:off x="5558589" y="2430379"/>
            <a:ext cx="0" cy="9699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AF8DC-8B9F-F08F-9E7E-E8E16726E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F432-8E3F-D316-20A3-80B996FE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5951"/>
            <a:ext cx="11264215" cy="1442463"/>
          </a:xfrm>
        </p:spPr>
        <p:txBody>
          <a:bodyPr>
            <a:normAutofit/>
          </a:bodyPr>
          <a:lstStyle/>
          <a:p>
            <a:r>
              <a:rPr lang="en-KE" dirty="0"/>
              <a:t>Build The Right Product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6703EA-7A66-75BD-97A4-BDA1B12C2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17" y="2436872"/>
            <a:ext cx="3423720" cy="10888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KE" u="sng" dirty="0"/>
              <a:t>Basic Expected Features</a:t>
            </a:r>
          </a:p>
          <a:p>
            <a:r>
              <a:rPr lang="en-KE" dirty="0"/>
              <a:t>Derived from stated needs</a:t>
            </a:r>
          </a:p>
          <a:p>
            <a:r>
              <a:rPr lang="en-KE" dirty="0"/>
              <a:t>To Drive Consideration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EBC809-E3D6-70C5-A990-95672E615A57}"/>
              </a:ext>
            </a:extLst>
          </p:cNvPr>
          <p:cNvSpPr txBox="1">
            <a:spLocks/>
          </p:cNvSpPr>
          <p:nvPr/>
        </p:nvSpPr>
        <p:spPr>
          <a:xfrm>
            <a:off x="6648919" y="2359000"/>
            <a:ext cx="3884071" cy="108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KE" u="sng" dirty="0"/>
              <a:t>Delight Features</a:t>
            </a:r>
          </a:p>
          <a:p>
            <a:r>
              <a:rPr lang="en-KE" dirty="0"/>
              <a:t>Derived from unstated need</a:t>
            </a:r>
          </a:p>
          <a:p>
            <a:r>
              <a:rPr lang="en-KE" dirty="0"/>
              <a:t>To Drive Loyalty and Advocacy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010845-A793-131C-272C-CD8F38B0FE78}"/>
              </a:ext>
            </a:extLst>
          </p:cNvPr>
          <p:cNvSpPr txBox="1">
            <a:spLocks/>
          </p:cNvSpPr>
          <p:nvPr/>
        </p:nvSpPr>
        <p:spPr>
          <a:xfrm>
            <a:off x="2835776" y="4016597"/>
            <a:ext cx="6656563" cy="672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KE" sz="2400" dirty="0"/>
              <a:t>Case Study: The “AI powered prediction models” that led to development of Make your own bundle.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555571-EFBA-C860-4C45-6CF32AC11EB0}"/>
              </a:ext>
            </a:extLst>
          </p:cNvPr>
          <p:cNvSpPr txBox="1">
            <a:spLocks/>
          </p:cNvSpPr>
          <p:nvPr/>
        </p:nvSpPr>
        <p:spPr>
          <a:xfrm>
            <a:off x="2530973" y="5678087"/>
            <a:ext cx="6961366" cy="45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KE" i="1" dirty="0"/>
              <a:t>“Go Beyond the Basics for unmatched differentiation”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CD5290-4CC8-83F5-E453-F78A1CAEEC5F}"/>
              </a:ext>
            </a:extLst>
          </p:cNvPr>
          <p:cNvCxnSpPr/>
          <p:nvPr/>
        </p:nvCxnSpPr>
        <p:spPr>
          <a:xfrm>
            <a:off x="5558589" y="2430379"/>
            <a:ext cx="0" cy="9699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6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2860F-5481-A524-557C-6E740FA54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265A-0310-6B1B-8D97-40476FB9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5951"/>
            <a:ext cx="11264215" cy="1442463"/>
          </a:xfrm>
        </p:spPr>
        <p:txBody>
          <a:bodyPr>
            <a:normAutofit/>
          </a:bodyPr>
          <a:lstStyle/>
          <a:p>
            <a:r>
              <a:rPr lang="en-KE" dirty="0"/>
              <a:t>Understand Your User Base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61587F-1A1C-D8C9-CB6F-E8438710E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642" y="2430379"/>
            <a:ext cx="4093178" cy="1088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KE" u="sng" dirty="0"/>
              <a:t>Customers</a:t>
            </a:r>
          </a:p>
          <a:p>
            <a:r>
              <a:rPr lang="en-KE" dirty="0"/>
              <a:t>Will use you as long as the product works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17CFA9-BF21-816A-13C3-5C926CAB44F2}"/>
              </a:ext>
            </a:extLst>
          </p:cNvPr>
          <p:cNvSpPr txBox="1">
            <a:spLocks/>
          </p:cNvSpPr>
          <p:nvPr/>
        </p:nvSpPr>
        <p:spPr>
          <a:xfrm>
            <a:off x="6772622" y="2430378"/>
            <a:ext cx="3884071" cy="108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KE" u="sng" dirty="0"/>
              <a:t>Fans</a:t>
            </a:r>
          </a:p>
          <a:p>
            <a:r>
              <a:rPr lang="en-KE" dirty="0"/>
              <a:t>Will tell everyone about your product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D6E76B-E842-0478-FC89-91169444ACDB}"/>
              </a:ext>
            </a:extLst>
          </p:cNvPr>
          <p:cNvSpPr txBox="1">
            <a:spLocks/>
          </p:cNvSpPr>
          <p:nvPr/>
        </p:nvSpPr>
        <p:spPr>
          <a:xfrm>
            <a:off x="2315174" y="4025930"/>
            <a:ext cx="7281481" cy="663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KE" sz="2400" dirty="0"/>
              <a:t>Case Study: The growth of Make your own bundle with only self discovery and advocacy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BBF12A-5178-2F40-7342-153B9FC7D507}"/>
              </a:ext>
            </a:extLst>
          </p:cNvPr>
          <p:cNvSpPr txBox="1">
            <a:spLocks/>
          </p:cNvSpPr>
          <p:nvPr/>
        </p:nvSpPr>
        <p:spPr>
          <a:xfrm>
            <a:off x="2035003" y="5315209"/>
            <a:ext cx="7561652" cy="108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KE" i="1" dirty="0"/>
              <a:t>“The best products don’t just create users, they create evangelists”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AB796D-D91E-02F9-F0A3-B84A0ABA835B}"/>
              </a:ext>
            </a:extLst>
          </p:cNvPr>
          <p:cNvCxnSpPr/>
          <p:nvPr/>
        </p:nvCxnSpPr>
        <p:spPr>
          <a:xfrm>
            <a:off x="5751096" y="2430379"/>
            <a:ext cx="0" cy="9699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71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E1600-D5B1-4D3C-795A-FF29B7794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1CFA-E510-60ED-A82E-1201DD79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Key 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2CF9B-5FFD-1FC9-3340-42BA892198A8}"/>
              </a:ext>
            </a:extLst>
          </p:cNvPr>
          <p:cNvSpPr txBox="1">
            <a:spLocks/>
          </p:cNvSpPr>
          <p:nvPr/>
        </p:nvSpPr>
        <p:spPr>
          <a:xfrm>
            <a:off x="1756617" y="2518727"/>
            <a:ext cx="9462926" cy="3613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KE" sz="2400" dirty="0"/>
              <a:t>Capture Customer insights to understand their needs</a:t>
            </a:r>
          </a:p>
          <a:p>
            <a:pPr marL="457200" indent="-457200">
              <a:buAutoNum type="arabicPeriod"/>
            </a:pPr>
            <a:r>
              <a:rPr lang="en-KE" sz="2400" dirty="0"/>
              <a:t>Uncover Hidden Needs</a:t>
            </a:r>
          </a:p>
          <a:p>
            <a:pPr marL="457200" indent="-457200">
              <a:buAutoNum type="arabicPeriod"/>
            </a:pPr>
            <a:r>
              <a:rPr lang="en-KE" sz="2400" dirty="0"/>
              <a:t>Have Basic Features to Meet Expectations &amp; Have Delights to Drive Loyalty</a:t>
            </a:r>
          </a:p>
          <a:p>
            <a:pPr marL="457200" indent="-457200">
              <a:buAutoNum type="arabicPeriod"/>
            </a:pPr>
            <a:r>
              <a:rPr lang="en-KE" sz="2400" dirty="0"/>
              <a:t>Turn Users Into Evangelists</a:t>
            </a:r>
          </a:p>
          <a:p>
            <a:pPr marL="0" indent="0">
              <a:buNone/>
            </a:pPr>
            <a:endParaRPr lang="en-KE" sz="2400" dirty="0"/>
          </a:p>
          <a:p>
            <a:pPr marL="0" indent="0">
              <a:buNone/>
            </a:pPr>
            <a:r>
              <a:rPr lang="en-KE" sz="2400" dirty="0"/>
              <a:t>Experiment, Experiment, Experiment</a:t>
            </a:r>
          </a:p>
        </p:txBody>
      </p:sp>
    </p:spTree>
    <p:extLst>
      <p:ext uri="{BB962C8B-B14F-4D97-AF65-F5344CB8AC3E}">
        <p14:creationId xmlns:p14="http://schemas.microsoft.com/office/powerpoint/2010/main" val="4287266101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299</Words>
  <Application>Microsoft Macintosh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Grandview</vt:lpstr>
      <vt:lpstr>Wingdings</vt:lpstr>
      <vt:lpstr>CosineVTI</vt:lpstr>
      <vt:lpstr>Building Products That Customers Want</vt:lpstr>
      <vt:lpstr>Gideon Karimi Profile</vt:lpstr>
      <vt:lpstr>To Have A Market Fit Product You Need To Be Customer Obsessed</vt:lpstr>
      <vt:lpstr>Get Rich Customer Insight</vt:lpstr>
      <vt:lpstr>Build The Right Product</vt:lpstr>
      <vt:lpstr>Understand Your User Base</vt:lpstr>
      <vt:lpstr>Key Take 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Gideon Karimi</dc:creator>
  <cp:lastModifiedBy>Gideon Karimi</cp:lastModifiedBy>
  <cp:revision>14</cp:revision>
  <dcterms:created xsi:type="dcterms:W3CDTF">2024-10-30T06:04:36Z</dcterms:created>
  <dcterms:modified xsi:type="dcterms:W3CDTF">2025-06-17T08:30:17Z</dcterms:modified>
</cp:coreProperties>
</file>